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0" r:id="rId7"/>
    <p:sldId id="261" r:id="rId8"/>
    <p:sldId id="262"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42" autoAdjust="0"/>
    <p:restoredTop sz="94561" autoAdjust="0"/>
  </p:normalViewPr>
  <p:slideViewPr>
    <p:cSldViewPr>
      <p:cViewPr>
        <p:scale>
          <a:sx n="60" d="100"/>
          <a:sy n="60" d="100"/>
        </p:scale>
        <p:origin x="-180"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CBA6BE3-DDEC-470B-82C1-15CEBBF6A0B1}" type="datetimeFigureOut">
              <a:rPr lang="en-US"/>
              <a:pPr>
                <a:defRPr/>
              </a:pPr>
              <a:t>2/25/2011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7E55EB-B387-49A3-BE2E-263F298A6AB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081474-DE1C-4B18-AAA2-89118414ACC1}" type="datetimeFigureOut">
              <a:rPr lang="en-US"/>
              <a:pPr>
                <a:defRPr/>
              </a:pPr>
              <a:t>2/25/2011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835A1E-E2E4-4417-ADB0-C45C1E21396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35BD6F-8A0F-4221-802A-48901BFAAF36}" type="datetimeFigureOut">
              <a:rPr lang="en-US"/>
              <a:pPr>
                <a:defRPr/>
              </a:pPr>
              <a:t>2/25/2011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E0631D-FFCD-4CE9-BC3C-22677214006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B1C4E4-9973-432D-AC63-4A833F113414}" type="datetimeFigureOut">
              <a:rPr lang="en-US"/>
              <a:pPr>
                <a:defRPr/>
              </a:pPr>
              <a:t>2/25/2011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0FA498-B6A1-4591-8C81-9FA42E8D3F2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697A58-4B6E-4137-84E7-2AFB5BAC9592}" type="datetimeFigureOut">
              <a:rPr lang="en-US"/>
              <a:pPr>
                <a:defRPr/>
              </a:pPr>
              <a:t>2/25/2011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D7E1A9-AA74-4B59-B997-3F7994DC9B3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854AEAB-50C4-4F4E-81F2-5A18FCDAA5BD}" type="datetimeFigureOut">
              <a:rPr lang="en-US"/>
              <a:pPr>
                <a:defRPr/>
              </a:pPr>
              <a:t>2/25/2011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C51040-18DF-4FEF-A657-7542DE8F88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5F71318-E80D-4E83-BBB4-A7AE5E0E51B1}" type="datetimeFigureOut">
              <a:rPr lang="en-US"/>
              <a:pPr>
                <a:defRPr/>
              </a:pPr>
              <a:t>2/25/2011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3BF544E-6E48-46B8-A8AB-22E6DA7186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4D3B836-1515-42EC-BAA1-0C10A2834F90}" type="datetimeFigureOut">
              <a:rPr lang="en-US"/>
              <a:pPr>
                <a:defRPr/>
              </a:pPr>
              <a:t>2/25/2011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EDEC0D4-7D05-48F4-9863-63CC9BF384C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7E80980-9E58-4518-97E1-92DAFB5C8C2D}" type="datetimeFigureOut">
              <a:rPr lang="en-US"/>
              <a:pPr>
                <a:defRPr/>
              </a:pPr>
              <a:t>2/25/2011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C23D35F-9E70-4B41-A834-A5E4179D51E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E05538-4287-49E2-984D-C66AB1916FEA}" type="datetimeFigureOut">
              <a:rPr lang="en-US"/>
              <a:pPr>
                <a:defRPr/>
              </a:pPr>
              <a:t>2/25/2011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988038-3D78-44F2-9027-098D0D0B195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34FE2AA-9C5F-4A81-90D2-6F8EAC2EC1E2}" type="datetimeFigureOut">
              <a:rPr lang="en-US"/>
              <a:pPr>
                <a:defRPr/>
              </a:pPr>
              <a:t>2/25/2011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1C7188-6DB1-4997-BB91-3776933CB60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CE11ECA-B5ED-40D0-8D2E-9047FCC2FADF}" type="datetimeFigureOut">
              <a:rPr lang="en-US"/>
              <a:pPr>
                <a:defRPr/>
              </a:pPr>
              <a:t>2/25/2011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F7C31CC-2262-48FE-8E7E-58EC2931F6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tocqueville.org/ny4.htm#0819"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graphics8.nytimes.com/images/2008/11/24/automobiles/autoshow/600-bmw.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1" y="0"/>
            <a:ext cx="9144001" cy="6858000"/>
          </a:xfrm>
          <a:prstGeom prst="rect">
            <a:avLst/>
          </a:prstGeom>
          <a:noFill/>
        </p:spPr>
      </p:pic>
      <p:sp>
        <p:nvSpPr>
          <p:cNvPr id="2" name="Title 1"/>
          <p:cNvSpPr>
            <a:spLocks noGrp="1"/>
          </p:cNvSpPr>
          <p:nvPr>
            <p:ph type="ctrTitle"/>
          </p:nvPr>
        </p:nvSpPr>
        <p:spPr>
          <a:xfrm>
            <a:off x="6019800" y="990600"/>
            <a:ext cx="3124200" cy="1143000"/>
          </a:xfrm>
          <a:noFill/>
        </p:spPr>
        <p:txBody>
          <a:bodyPr rtlCol="0">
            <a:noAutofit/>
          </a:bodyPr>
          <a:lstStyle/>
          <a:p>
            <a:pPr fontAlgn="auto">
              <a:spcAft>
                <a:spcPts val="0"/>
              </a:spcAft>
              <a:defRPr/>
            </a:pPr>
            <a:r>
              <a:rPr lang="en-US" sz="4000" b="1" dirty="0" smtClean="0">
                <a:solidFill>
                  <a:schemeClr val="accent1">
                    <a:lumMod val="75000"/>
                  </a:schemeClr>
                </a:solidFill>
                <a:latin typeface="Verdana" pitchFamily="34" charset="0"/>
              </a:rPr>
              <a:t>TEAM CROSS COUNTRY ROAD TRIP</a:t>
            </a:r>
            <a:endParaRPr lang="en-US" sz="4000" b="1" dirty="0">
              <a:solidFill>
                <a:schemeClr val="accent1">
                  <a:lumMod val="75000"/>
                </a:schemeClr>
              </a:solidFill>
              <a:latin typeface="Verdana" pitchFamily="34" charset="0"/>
            </a:endParaRPr>
          </a:p>
        </p:txBody>
      </p:sp>
      <p:sp>
        <p:nvSpPr>
          <p:cNvPr id="3" name="Subtitle 2"/>
          <p:cNvSpPr>
            <a:spLocks noGrp="1"/>
          </p:cNvSpPr>
          <p:nvPr>
            <p:ph type="subTitle" idx="1"/>
          </p:nvPr>
        </p:nvSpPr>
        <p:spPr>
          <a:xfrm>
            <a:off x="0" y="5862995"/>
            <a:ext cx="2354709" cy="995005"/>
          </a:xfrm>
        </p:spPr>
        <p:txBody>
          <a:bodyPr rtlCol="0">
            <a:normAutofit fontScale="62500" lnSpcReduction="20000"/>
          </a:bodyPr>
          <a:lstStyle/>
          <a:p>
            <a:pPr fontAlgn="auto">
              <a:spcAft>
                <a:spcPts val="0"/>
              </a:spcAft>
              <a:buFont typeface="Arial" pitchFamily="34" charset="0"/>
              <a:buNone/>
              <a:defRPr/>
            </a:pPr>
            <a:r>
              <a:rPr lang="en-US" dirty="0" smtClean="0">
                <a:solidFill>
                  <a:schemeClr val="accent1">
                    <a:lumMod val="75000"/>
                  </a:schemeClr>
                </a:solidFill>
                <a:latin typeface="Verdana" pitchFamily="34" charset="0"/>
              </a:rPr>
              <a:t>By: Reed </a:t>
            </a:r>
            <a:r>
              <a:rPr lang="en-US" dirty="0" err="1" smtClean="0">
                <a:solidFill>
                  <a:schemeClr val="accent1">
                    <a:lumMod val="75000"/>
                  </a:schemeClr>
                </a:solidFill>
                <a:latin typeface="Verdana" pitchFamily="34" charset="0"/>
              </a:rPr>
              <a:t>Callan</a:t>
            </a:r>
            <a:endParaRPr lang="en-US" dirty="0" smtClean="0">
              <a:solidFill>
                <a:schemeClr val="accent1">
                  <a:lumMod val="75000"/>
                </a:schemeClr>
              </a:solidFill>
              <a:latin typeface="Verdana" pitchFamily="34" charset="0"/>
            </a:endParaRPr>
          </a:p>
          <a:p>
            <a:pPr fontAlgn="auto">
              <a:spcAft>
                <a:spcPts val="0"/>
              </a:spcAft>
              <a:buFont typeface="Arial" pitchFamily="34" charset="0"/>
              <a:buNone/>
              <a:defRPr/>
            </a:pPr>
            <a:r>
              <a:rPr lang="en-US" dirty="0" err="1" smtClean="0">
                <a:solidFill>
                  <a:schemeClr val="accent1">
                    <a:lumMod val="75000"/>
                  </a:schemeClr>
                </a:solidFill>
                <a:latin typeface="Verdana" pitchFamily="34" charset="0"/>
              </a:rPr>
              <a:t>Kellan</a:t>
            </a:r>
            <a:r>
              <a:rPr lang="en-US" dirty="0" smtClean="0">
                <a:solidFill>
                  <a:schemeClr val="accent1">
                    <a:lumMod val="75000"/>
                  </a:schemeClr>
                </a:solidFill>
                <a:latin typeface="Verdana" pitchFamily="34" charset="0"/>
              </a:rPr>
              <a:t> Stout</a:t>
            </a:r>
          </a:p>
          <a:p>
            <a:pPr fontAlgn="auto">
              <a:spcAft>
                <a:spcPts val="0"/>
              </a:spcAft>
              <a:buFont typeface="Arial" pitchFamily="34" charset="0"/>
              <a:buNone/>
              <a:defRPr/>
            </a:pPr>
            <a:r>
              <a:rPr lang="en-US" dirty="0" smtClean="0">
                <a:solidFill>
                  <a:schemeClr val="accent1">
                    <a:lumMod val="75000"/>
                  </a:schemeClr>
                </a:solidFill>
                <a:latin typeface="Verdana" pitchFamily="34" charset="0"/>
              </a:rPr>
              <a:t>Merlyn </a:t>
            </a:r>
            <a:r>
              <a:rPr lang="en-US" dirty="0" err="1" smtClean="0">
                <a:solidFill>
                  <a:schemeClr val="accent1">
                    <a:lumMod val="75000"/>
                  </a:schemeClr>
                </a:solidFill>
                <a:latin typeface="Verdana" pitchFamily="34" charset="0"/>
              </a:rPr>
              <a:t>Reuss</a:t>
            </a:r>
            <a:endParaRPr lang="en-US" dirty="0">
              <a:solidFill>
                <a:schemeClr val="accent1">
                  <a:lumMod val="75000"/>
                </a:schemeClr>
              </a:solidFill>
              <a:latin typeface="Verdana" pitchFamily="34" charset="0"/>
            </a:endParaRPr>
          </a:p>
        </p:txBody>
      </p:sp>
      <p:pic>
        <p:nvPicPr>
          <p:cNvPr id="13316" name="Picture 4"/>
          <p:cNvPicPr>
            <a:picLocks noChangeAspect="1" noChangeArrowheads="1"/>
          </p:cNvPicPr>
          <p:nvPr/>
        </p:nvPicPr>
        <p:blipFill>
          <a:blip r:embed="rId3" cstate="print"/>
          <a:srcRect t="13333" b="5556"/>
          <a:stretch>
            <a:fillRect/>
          </a:stretch>
        </p:blipFill>
        <p:spPr bwMode="auto">
          <a:xfrm>
            <a:off x="3505200" y="5257800"/>
            <a:ext cx="76200" cy="1524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anim calcmode="lin" valueType="num">
                                      <p:cBhvr>
                                        <p:cTn id="16"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anim calcmode="lin" valueType="num">
                                      <p:cBhvr>
                                        <p:cTn id="21"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5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anim calcmode="lin" valueType="num">
                                      <p:cBhvr>
                                        <p:cTn id="26"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2530" name="Picture 4" descr="http://i.pbase.com/o6/82/46482/1/81577958.lzdNwLVA.P6300713aa.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0"/>
            <a:ext cx="8229600" cy="487363"/>
          </a:xfrm>
        </p:spPr>
        <p:txBody>
          <a:bodyPr rtlCol="0">
            <a:normAutofit fontScale="90000"/>
          </a:bodyPr>
          <a:lstStyle/>
          <a:p>
            <a:pPr fontAlgn="auto">
              <a:spcAft>
                <a:spcPts val="0"/>
              </a:spcAft>
              <a:defRPr/>
            </a:pPr>
            <a:r>
              <a:rPr lang="en-US" sz="2800" dirty="0" smtClean="0">
                <a:latin typeface="Ballandstick"/>
              </a:rPr>
              <a:t>Tocqueville City</a:t>
            </a:r>
            <a:endParaRPr lang="en-US" sz="2800" dirty="0">
              <a:latin typeface="Ballandstick"/>
            </a:endParaRPr>
          </a:p>
        </p:txBody>
      </p:sp>
      <p:sp>
        <p:nvSpPr>
          <p:cNvPr id="22532" name="Content Placeholder 2"/>
          <p:cNvSpPr>
            <a:spLocks noGrp="1"/>
          </p:cNvSpPr>
          <p:nvPr>
            <p:ph idx="1"/>
          </p:nvPr>
        </p:nvSpPr>
        <p:spPr>
          <a:xfrm>
            <a:off x="2438400" y="457200"/>
            <a:ext cx="4648200" cy="609600"/>
          </a:xfrm>
        </p:spPr>
        <p:txBody>
          <a:bodyPr/>
          <a:lstStyle/>
          <a:p>
            <a:pPr algn="ctr">
              <a:buFont typeface="Arial" charset="0"/>
              <a:buNone/>
            </a:pPr>
            <a:r>
              <a:rPr lang="en-US" b="1" i="1" dirty="0" smtClean="0">
                <a:latin typeface="Monotype Corsiva" pitchFamily="66" charset="0"/>
              </a:rPr>
              <a:t>Niagara Falls, New York</a:t>
            </a:r>
          </a:p>
        </p:txBody>
      </p:sp>
      <p:sp>
        <p:nvSpPr>
          <p:cNvPr id="22534" name="TextBox 7"/>
          <p:cNvSpPr txBox="1">
            <a:spLocks noChangeArrowheads="1"/>
          </p:cNvSpPr>
          <p:nvPr/>
        </p:nvSpPr>
        <p:spPr bwMode="auto">
          <a:xfrm>
            <a:off x="0" y="0"/>
            <a:ext cx="2286000" cy="1739900"/>
          </a:xfrm>
          <a:prstGeom prst="rect">
            <a:avLst/>
          </a:prstGeom>
          <a:solidFill>
            <a:schemeClr val="bg1"/>
          </a:solidFill>
          <a:ln w="9525">
            <a:solidFill>
              <a:schemeClr val="tx1"/>
            </a:solidFill>
            <a:miter lim="800000"/>
            <a:headEnd/>
            <a:tailEnd/>
          </a:ln>
        </p:spPr>
        <p:txBody>
          <a:bodyPr>
            <a:spAutoFit/>
          </a:bodyPr>
          <a:lstStyle/>
          <a:p>
            <a:r>
              <a:rPr lang="en-US" b="1" i="1" dirty="0">
                <a:latin typeface="Monotype Corsiva" pitchFamily="66" charset="0"/>
              </a:rPr>
              <a:t>Environmental Impact: Because of the famous Niagara Falls, there are plenty of tourists. This expands the city </a:t>
            </a:r>
            <a:r>
              <a:rPr lang="en-US" b="1" i="1" dirty="0" smtClean="0">
                <a:latin typeface="Monotype Corsiva" pitchFamily="66" charset="0"/>
              </a:rPr>
              <a:t>bringing </a:t>
            </a:r>
            <a:r>
              <a:rPr lang="en-US" b="1" i="1" dirty="0">
                <a:latin typeface="Monotype Corsiva" pitchFamily="66" charset="0"/>
              </a:rPr>
              <a:t>money in.</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534"/>
                                        </p:tgtEl>
                                        <p:attrNameLst>
                                          <p:attrName>style.visibility</p:attrName>
                                        </p:attrNameLst>
                                      </p:cBhvr>
                                      <p:to>
                                        <p:strVal val="visible"/>
                                      </p:to>
                                    </p:set>
                                    <p:anim calcmode="lin" valueType="num">
                                      <p:cBhvr additive="base">
                                        <p:cTn id="7" dur="500" fill="hold"/>
                                        <p:tgtEl>
                                          <p:spTgt spid="22534"/>
                                        </p:tgtEl>
                                        <p:attrNameLst>
                                          <p:attrName>ppt_x</p:attrName>
                                        </p:attrNameLst>
                                      </p:cBhvr>
                                      <p:tavLst>
                                        <p:tav tm="0">
                                          <p:val>
                                            <p:strVal val="#ppt_x"/>
                                          </p:val>
                                        </p:tav>
                                        <p:tav tm="100000">
                                          <p:val>
                                            <p:strVal val="#ppt_x"/>
                                          </p:val>
                                        </p:tav>
                                      </p:tavLst>
                                    </p:anim>
                                    <p:anim calcmode="lin" valueType="num">
                                      <p:cBhvr additive="base">
                                        <p:cTn id="8" dur="500" fill="hold"/>
                                        <p:tgtEl>
                                          <p:spTgt spid="225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additive="base">
                                        <p:cTn id="13" dur="500" fill="hold"/>
                                        <p:tgtEl>
                                          <p:spTgt spid="22530"/>
                                        </p:tgtEl>
                                        <p:attrNameLst>
                                          <p:attrName>ppt_x</p:attrName>
                                        </p:attrNameLst>
                                      </p:cBhvr>
                                      <p:tavLst>
                                        <p:tav tm="0">
                                          <p:val>
                                            <p:strVal val="#ppt_x"/>
                                          </p:val>
                                        </p:tav>
                                        <p:tav tm="100000">
                                          <p:val>
                                            <p:strVal val="#ppt_x"/>
                                          </p:val>
                                        </p:tav>
                                      </p:tavLst>
                                    </p:anim>
                                    <p:anim calcmode="lin" valueType="num">
                                      <p:cBhvr additive="base">
                                        <p:cTn id="14" dur="500" fill="hold"/>
                                        <p:tgtEl>
                                          <p:spTgt spid="22530"/>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2" presetClass="exit" presetSubtype="4" fill="hold" nodeType="afterEffect">
                                  <p:stCondLst>
                                    <p:cond delay="0"/>
                                  </p:stCondLst>
                                  <p:childTnLst>
                                    <p:anim calcmode="lin" valueType="num">
                                      <p:cBhvr additive="base">
                                        <p:cTn id="17" dur="500"/>
                                        <p:tgtEl>
                                          <p:spTgt spid="22530"/>
                                        </p:tgtEl>
                                        <p:attrNameLst>
                                          <p:attrName>ppt_x</p:attrName>
                                        </p:attrNameLst>
                                      </p:cBhvr>
                                      <p:tavLst>
                                        <p:tav tm="0">
                                          <p:val>
                                            <p:strVal val="ppt_x"/>
                                          </p:val>
                                        </p:tav>
                                        <p:tav tm="100000">
                                          <p:val>
                                            <p:strVal val="ppt_x"/>
                                          </p:val>
                                        </p:tav>
                                      </p:tavLst>
                                    </p:anim>
                                    <p:anim calcmode="lin" valueType="num">
                                      <p:cBhvr additive="base">
                                        <p:cTn id="18" dur="500"/>
                                        <p:tgtEl>
                                          <p:spTgt spid="22530"/>
                                        </p:tgtEl>
                                        <p:attrNameLst>
                                          <p:attrName>ppt_y</p:attrName>
                                        </p:attrNameLst>
                                      </p:cBhvr>
                                      <p:tavLst>
                                        <p:tav tm="0">
                                          <p:val>
                                            <p:strVal val="ppt_y"/>
                                          </p:val>
                                        </p:tav>
                                        <p:tav tm="100000">
                                          <p:val>
                                            <p:strVal val="1+ppt_h/2"/>
                                          </p:val>
                                        </p:tav>
                                      </p:tavLst>
                                    </p:anim>
                                    <p:set>
                                      <p:cBhvr>
                                        <p:cTn id="19" dur="1" fill="hold">
                                          <p:stCondLst>
                                            <p:cond delay="499"/>
                                          </p:stCondLst>
                                        </p:cTn>
                                        <p:tgtEl>
                                          <p:spTgt spid="225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0"/>
            <a:ext cx="8229600" cy="487363"/>
          </a:xfrm>
        </p:spPr>
        <p:txBody>
          <a:bodyPr rtlCol="0">
            <a:normAutofit fontScale="90000"/>
          </a:bodyPr>
          <a:lstStyle/>
          <a:p>
            <a:pPr fontAlgn="auto">
              <a:spcAft>
                <a:spcPts val="0"/>
              </a:spcAft>
              <a:defRPr/>
            </a:pPr>
            <a:r>
              <a:rPr lang="en-US" sz="2800" dirty="0" smtClean="0">
                <a:latin typeface="Ballandstick"/>
              </a:rPr>
              <a:t>Tocqueville City</a:t>
            </a:r>
            <a:endParaRPr lang="en-US" sz="2800" dirty="0">
              <a:latin typeface="Ballandstick"/>
            </a:endParaRPr>
          </a:p>
        </p:txBody>
      </p:sp>
      <p:sp>
        <p:nvSpPr>
          <p:cNvPr id="22532" name="Content Placeholder 2"/>
          <p:cNvSpPr>
            <a:spLocks noGrp="1"/>
          </p:cNvSpPr>
          <p:nvPr>
            <p:ph idx="1"/>
          </p:nvPr>
        </p:nvSpPr>
        <p:spPr>
          <a:xfrm>
            <a:off x="2438400" y="457200"/>
            <a:ext cx="4648200" cy="609600"/>
          </a:xfrm>
        </p:spPr>
        <p:txBody>
          <a:bodyPr/>
          <a:lstStyle/>
          <a:p>
            <a:pPr algn="ctr">
              <a:buFont typeface="Arial" charset="0"/>
              <a:buNone/>
            </a:pPr>
            <a:r>
              <a:rPr lang="en-US" b="1" i="1" dirty="0" smtClean="0">
                <a:latin typeface="Monotype Corsiva" pitchFamily="66" charset="0"/>
              </a:rPr>
              <a:t>Niagara Falls, New York</a:t>
            </a:r>
          </a:p>
        </p:txBody>
      </p:sp>
      <p:sp>
        <p:nvSpPr>
          <p:cNvPr id="22540" name="Text Box 12"/>
          <p:cNvSpPr txBox="1">
            <a:spLocks noChangeArrowheads="1"/>
          </p:cNvSpPr>
          <p:nvPr/>
        </p:nvSpPr>
        <p:spPr bwMode="auto">
          <a:xfrm>
            <a:off x="2743200" y="2819400"/>
            <a:ext cx="3124200" cy="1815882"/>
          </a:xfrm>
          <a:prstGeom prst="rect">
            <a:avLst/>
          </a:prstGeom>
          <a:solidFill>
            <a:schemeClr val="bg1"/>
          </a:solidFill>
          <a:ln w="9525">
            <a:noFill/>
            <a:miter lim="800000"/>
            <a:headEnd/>
            <a:tailEnd/>
          </a:ln>
          <a:effectLst/>
        </p:spPr>
        <p:txBody>
          <a:bodyPr>
            <a:spAutoFit/>
          </a:bodyPr>
          <a:lstStyle/>
          <a:p>
            <a:pPr>
              <a:spcBef>
                <a:spcPct val="50000"/>
              </a:spcBef>
            </a:pPr>
            <a:r>
              <a:rPr lang="en-US" sz="2800" b="1" dirty="0">
                <a:latin typeface="Monotype Corsiva" pitchFamily="66" charset="0"/>
              </a:rPr>
              <a:t>City has to offer the beautiful Niagara </a:t>
            </a:r>
            <a:r>
              <a:rPr lang="en-US" sz="2800" b="1" dirty="0" smtClean="0">
                <a:latin typeface="Monotype Corsiva" pitchFamily="66" charset="0"/>
              </a:rPr>
              <a:t>Falls </a:t>
            </a:r>
            <a:r>
              <a:rPr lang="en-US" sz="2800" b="1" dirty="0">
                <a:latin typeface="Monotype Corsiva" pitchFamily="66" charset="0"/>
              </a:rPr>
              <a:t>that is loved by many.</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2540"/>
                                        </p:tgtEl>
                                        <p:attrNameLst>
                                          <p:attrName>style.visibility</p:attrName>
                                        </p:attrNameLst>
                                      </p:cBhvr>
                                      <p:to>
                                        <p:strVal val="visible"/>
                                      </p:to>
                                    </p:set>
                                    <p:animEffect transition="in" filter="box(in)">
                                      <p:cBhvr>
                                        <p:cTn id="7" dur="500"/>
                                        <p:tgtEl>
                                          <p:spTgt spid="22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0"/>
            <a:ext cx="8229600" cy="487363"/>
          </a:xfrm>
        </p:spPr>
        <p:txBody>
          <a:bodyPr rtlCol="0">
            <a:normAutofit fontScale="90000"/>
          </a:bodyPr>
          <a:lstStyle/>
          <a:p>
            <a:pPr fontAlgn="auto">
              <a:spcAft>
                <a:spcPts val="0"/>
              </a:spcAft>
              <a:defRPr/>
            </a:pPr>
            <a:r>
              <a:rPr lang="en-US" sz="2800" dirty="0" smtClean="0">
                <a:latin typeface="Ballandstick"/>
              </a:rPr>
              <a:t>Tocqueville City</a:t>
            </a:r>
            <a:endParaRPr lang="en-US" sz="2800" dirty="0">
              <a:latin typeface="Ballandstick"/>
            </a:endParaRPr>
          </a:p>
        </p:txBody>
      </p:sp>
      <p:sp>
        <p:nvSpPr>
          <p:cNvPr id="22532" name="Content Placeholder 2"/>
          <p:cNvSpPr>
            <a:spLocks noGrp="1"/>
          </p:cNvSpPr>
          <p:nvPr>
            <p:ph idx="1"/>
          </p:nvPr>
        </p:nvSpPr>
        <p:spPr>
          <a:xfrm>
            <a:off x="2438400" y="457200"/>
            <a:ext cx="4648200" cy="609600"/>
          </a:xfrm>
        </p:spPr>
        <p:txBody>
          <a:bodyPr/>
          <a:lstStyle/>
          <a:p>
            <a:pPr algn="ctr">
              <a:buFont typeface="Arial" charset="0"/>
              <a:buNone/>
            </a:pPr>
            <a:r>
              <a:rPr lang="en-US" b="1" i="1" dirty="0" smtClean="0">
                <a:latin typeface="Monotype Corsiva" pitchFamily="66" charset="0"/>
              </a:rPr>
              <a:t>Niagara Falls, New York</a:t>
            </a:r>
          </a:p>
        </p:txBody>
      </p:sp>
      <p:sp>
        <p:nvSpPr>
          <p:cNvPr id="22535" name="TextBox 8"/>
          <p:cNvSpPr txBox="1">
            <a:spLocks noChangeArrowheads="1"/>
          </p:cNvSpPr>
          <p:nvPr/>
        </p:nvSpPr>
        <p:spPr bwMode="auto">
          <a:xfrm>
            <a:off x="0" y="0"/>
            <a:ext cx="1905000" cy="915988"/>
          </a:xfrm>
          <a:prstGeom prst="rect">
            <a:avLst/>
          </a:prstGeom>
          <a:noFill/>
          <a:ln w="9525">
            <a:noFill/>
            <a:miter lim="800000"/>
            <a:headEnd/>
            <a:tailEnd/>
          </a:ln>
        </p:spPr>
        <p:txBody>
          <a:bodyPr>
            <a:spAutoFit/>
          </a:bodyPr>
          <a:lstStyle/>
          <a:p>
            <a:r>
              <a:rPr lang="en-US" b="1" i="1" dirty="0">
                <a:latin typeface="Monotype Corsiva" pitchFamily="66" charset="0"/>
              </a:rPr>
              <a:t>This makes its economic standing good.</a:t>
            </a:r>
          </a:p>
        </p:txBody>
      </p:sp>
      <p:sp>
        <p:nvSpPr>
          <p:cNvPr id="22541" name="Text Box 13"/>
          <p:cNvSpPr txBox="1">
            <a:spLocks noChangeArrowheads="1"/>
          </p:cNvSpPr>
          <p:nvPr/>
        </p:nvSpPr>
        <p:spPr bwMode="auto">
          <a:xfrm>
            <a:off x="0" y="3964900"/>
            <a:ext cx="6400800" cy="2893100"/>
          </a:xfrm>
          <a:prstGeom prst="rect">
            <a:avLst/>
          </a:prstGeom>
          <a:solidFill>
            <a:schemeClr val="bg1"/>
          </a:solidFill>
          <a:ln w="9525">
            <a:noFill/>
            <a:miter lim="800000"/>
            <a:headEnd/>
            <a:tailEnd/>
          </a:ln>
          <a:effectLst/>
        </p:spPr>
        <p:txBody>
          <a:bodyPr wrap="square">
            <a:spAutoFit/>
          </a:bodyPr>
          <a:lstStyle/>
          <a:p>
            <a:pPr>
              <a:spcBef>
                <a:spcPct val="50000"/>
              </a:spcBef>
            </a:pPr>
            <a:r>
              <a:rPr lang="en-US" sz="2800" b="1" dirty="0">
                <a:latin typeface="Monotype Corsiva" pitchFamily="66" charset="0"/>
              </a:rPr>
              <a:t>In the Future: This will still be a major tourist attraction because the falls aren’t going anywhere. It will probably have more food courts and parking spaces in the future though</a:t>
            </a:r>
            <a:r>
              <a:rPr lang="en-US" sz="2800" b="1" dirty="0" smtClean="0">
                <a:latin typeface="Monotype Corsiva" pitchFamily="66" charset="0"/>
              </a:rPr>
              <a:t>…</a:t>
            </a:r>
          </a:p>
          <a:p>
            <a:pPr>
              <a:spcBef>
                <a:spcPct val="50000"/>
              </a:spcBef>
            </a:pPr>
            <a:r>
              <a:rPr lang="en-US" sz="2800" b="1" dirty="0" smtClean="0">
                <a:latin typeface="Monotype Corsiva" pitchFamily="66" charset="0"/>
              </a:rPr>
              <a:t>This is because our human population is rapidly increasing each year.</a:t>
            </a:r>
            <a:endParaRPr lang="en-US" sz="2800" b="1" dirty="0">
              <a:latin typeface="Monotype Corsiva" pitchFamily="66" charset="0"/>
            </a:endParaRPr>
          </a:p>
        </p:txBody>
      </p:sp>
      <p:sp>
        <p:nvSpPr>
          <p:cNvPr id="14" name="TextBox 13"/>
          <p:cNvSpPr txBox="1"/>
          <p:nvPr/>
        </p:nvSpPr>
        <p:spPr>
          <a:xfrm>
            <a:off x="6400800" y="5042118"/>
            <a:ext cx="2743200" cy="1815882"/>
          </a:xfrm>
          <a:prstGeom prst="rect">
            <a:avLst/>
          </a:prstGeom>
          <a:solidFill>
            <a:schemeClr val="bg1"/>
          </a:solidFill>
        </p:spPr>
        <p:txBody>
          <a:bodyPr wrap="square" rtlCol="0">
            <a:spAutoFit/>
          </a:bodyPr>
          <a:lstStyle/>
          <a:p>
            <a:r>
              <a:rPr lang="en-US" sz="2800" b="1" dirty="0" smtClean="0">
                <a:latin typeface="Monotype Corsiva" pitchFamily="66" charset="0"/>
              </a:rPr>
              <a:t>Group Proposal: The Niagara Falls will stay the same</a:t>
            </a:r>
            <a:r>
              <a:rPr lang="en-US" sz="2800" b="1" dirty="0" smtClean="0">
                <a:latin typeface="Monotype Corsiva" pitchFamily="66" charset="0"/>
              </a:rPr>
              <a:t>.</a:t>
            </a:r>
          </a:p>
          <a:p>
            <a:pPr>
              <a:buFont typeface="Arial" pitchFamily="34" charset="0"/>
              <a:buChar char="•"/>
            </a:pPr>
            <a:r>
              <a:rPr lang="en-US" sz="2800" b="1" dirty="0" smtClean="0">
                <a:latin typeface="Monotype Corsiva" pitchFamily="66" charset="0"/>
              </a:rPr>
              <a:t>Cultural</a:t>
            </a:r>
            <a:endParaRPr lang="en-US" sz="2800" b="1" dirty="0">
              <a:latin typeface="Monotype Corsiva" pitchFamily="66"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41"/>
                                        </p:tgtEl>
                                        <p:attrNameLst>
                                          <p:attrName>style.visibility</p:attrName>
                                        </p:attrNameLst>
                                      </p:cBhvr>
                                      <p:to>
                                        <p:strVal val="visible"/>
                                      </p:to>
                                    </p:set>
                                    <p:anim calcmode="lin" valueType="num">
                                      <p:cBhvr additive="base">
                                        <p:cTn id="7" dur="500" fill="hold"/>
                                        <p:tgtEl>
                                          <p:spTgt spid="22541"/>
                                        </p:tgtEl>
                                        <p:attrNameLst>
                                          <p:attrName>ppt_x</p:attrName>
                                        </p:attrNameLst>
                                      </p:cBhvr>
                                      <p:tavLst>
                                        <p:tav tm="0">
                                          <p:val>
                                            <p:strVal val="#ppt_x"/>
                                          </p:val>
                                        </p:tav>
                                        <p:tav tm="100000">
                                          <p:val>
                                            <p:strVal val="#ppt_x"/>
                                          </p:val>
                                        </p:tav>
                                      </p:tavLst>
                                    </p:anim>
                                    <p:anim calcmode="lin" valueType="num">
                                      <p:cBhvr additive="base">
                                        <p:cTn id="8" dur="500" fill="hold"/>
                                        <p:tgtEl>
                                          <p:spTgt spid="225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2535"/>
                                        </p:tgtEl>
                                        <p:attrNameLst>
                                          <p:attrName>style.visibility</p:attrName>
                                        </p:attrNameLst>
                                      </p:cBhvr>
                                      <p:to>
                                        <p:strVal val="visible"/>
                                      </p:to>
                                    </p:set>
                                    <p:animEffect transition="in" filter="checkerboard(across)">
                                      <p:cBhvr>
                                        <p:cTn id="13" dur="500"/>
                                        <p:tgtEl>
                                          <p:spTgt spid="22535"/>
                                        </p:tgtEl>
                                      </p:cBhvr>
                                    </p:animEffect>
                                  </p:childTnLst>
                                </p:cTn>
                              </p:par>
                              <p:par>
                                <p:cTn id="14" presetID="3" presetClass="entr" presetSubtype="10" fill="hold" grpId="1" nodeType="withEffect">
                                  <p:stCondLst>
                                    <p:cond delay="0"/>
                                  </p:stCondLst>
                                  <p:childTnLst>
                                    <p:set>
                                      <p:cBhvr>
                                        <p:cTn id="15" dur="1" fill="hold">
                                          <p:stCondLst>
                                            <p:cond delay="0"/>
                                          </p:stCondLst>
                                        </p:cTn>
                                        <p:tgtEl>
                                          <p:spTgt spid="22535"/>
                                        </p:tgtEl>
                                        <p:attrNameLst>
                                          <p:attrName>style.visibility</p:attrName>
                                        </p:attrNameLst>
                                      </p:cBhvr>
                                      <p:to>
                                        <p:strVal val="visible"/>
                                      </p:to>
                                    </p:set>
                                    <p:animEffect transition="in" filter="blinds(horizontal)">
                                      <p:cBhvr>
                                        <p:cTn id="16" dur="500"/>
                                        <p:tgtEl>
                                          <p:spTgt spid="22535"/>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diamond(in)">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P spid="22535" grpId="1"/>
      <p:bldP spid="22541"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2533" name="Picture 2" descr="Niagara Falls, NY locator map"/>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9265920" cy="6858000"/>
          </a:xfrm>
          <a:prstGeom prst="rect">
            <a:avLst/>
          </a:prstGeom>
          <a:noFill/>
          <a:ln w="9525">
            <a:noFill/>
            <a:miter lim="800000"/>
            <a:headEnd/>
            <a:tailEnd/>
          </a:ln>
        </p:spPr>
      </p:pic>
      <p:sp>
        <p:nvSpPr>
          <p:cNvPr id="2" name="Title 1"/>
          <p:cNvSpPr>
            <a:spLocks noGrp="1"/>
          </p:cNvSpPr>
          <p:nvPr>
            <p:ph type="title"/>
          </p:nvPr>
        </p:nvSpPr>
        <p:spPr>
          <a:xfrm>
            <a:off x="457200" y="0"/>
            <a:ext cx="8229600" cy="487363"/>
          </a:xfrm>
        </p:spPr>
        <p:txBody>
          <a:bodyPr rtlCol="0">
            <a:normAutofit fontScale="90000"/>
          </a:bodyPr>
          <a:lstStyle/>
          <a:p>
            <a:pPr fontAlgn="auto">
              <a:spcAft>
                <a:spcPts val="0"/>
              </a:spcAft>
              <a:defRPr/>
            </a:pPr>
            <a:r>
              <a:rPr lang="en-US" sz="2800" dirty="0" smtClean="0">
                <a:latin typeface="Ballandstick"/>
              </a:rPr>
              <a:t>Tocqueville City</a:t>
            </a:r>
            <a:endParaRPr lang="en-US" sz="2800" dirty="0">
              <a:latin typeface="Ballandstick"/>
            </a:endParaRPr>
          </a:p>
        </p:txBody>
      </p:sp>
      <p:sp>
        <p:nvSpPr>
          <p:cNvPr id="22532" name="Content Placeholder 2"/>
          <p:cNvSpPr>
            <a:spLocks noGrp="1"/>
          </p:cNvSpPr>
          <p:nvPr>
            <p:ph idx="1"/>
          </p:nvPr>
        </p:nvSpPr>
        <p:spPr>
          <a:xfrm>
            <a:off x="2438400" y="457200"/>
            <a:ext cx="4648200" cy="609600"/>
          </a:xfrm>
        </p:spPr>
        <p:txBody>
          <a:bodyPr/>
          <a:lstStyle/>
          <a:p>
            <a:pPr algn="ctr">
              <a:buFont typeface="Arial" charset="0"/>
              <a:buNone/>
            </a:pPr>
            <a:r>
              <a:rPr lang="en-US" b="1" i="1" dirty="0" smtClean="0">
                <a:latin typeface="Monotype Corsiva" pitchFamily="66" charset="0"/>
              </a:rPr>
              <a:t>Niagara Falls, New York</a:t>
            </a:r>
          </a:p>
        </p:txBody>
      </p:sp>
      <p:sp>
        <p:nvSpPr>
          <p:cNvPr id="22539" name="Text Box 11"/>
          <p:cNvSpPr txBox="1">
            <a:spLocks noChangeArrowheads="1"/>
          </p:cNvSpPr>
          <p:nvPr/>
        </p:nvSpPr>
        <p:spPr bwMode="auto">
          <a:xfrm>
            <a:off x="0" y="4611231"/>
            <a:ext cx="5791200" cy="2246769"/>
          </a:xfrm>
          <a:prstGeom prst="rect">
            <a:avLst/>
          </a:prstGeom>
          <a:solidFill>
            <a:schemeClr val="bg1"/>
          </a:solidFill>
          <a:ln w="9525">
            <a:noFill/>
            <a:miter lim="800000"/>
            <a:headEnd/>
            <a:tailEnd/>
          </a:ln>
          <a:effectLst/>
        </p:spPr>
        <p:txBody>
          <a:bodyPr wrap="square">
            <a:spAutoFit/>
          </a:bodyPr>
          <a:lstStyle/>
          <a:p>
            <a:pPr>
              <a:spcBef>
                <a:spcPct val="50000"/>
              </a:spcBef>
            </a:pPr>
            <a:r>
              <a:rPr lang="en-US" sz="2800" b="1" dirty="0">
                <a:latin typeface="Monotype Corsiva" pitchFamily="66" charset="0"/>
              </a:rPr>
              <a:t>People to help influence</a:t>
            </a:r>
            <a:r>
              <a:rPr lang="en-US" sz="2800" b="1" dirty="0" smtClean="0">
                <a:latin typeface="Monotype Corsiva" pitchFamily="66" charset="0"/>
              </a:rPr>
              <a:t>: </a:t>
            </a:r>
          </a:p>
          <a:p>
            <a:pPr>
              <a:spcBef>
                <a:spcPct val="50000"/>
              </a:spcBef>
            </a:pPr>
            <a:r>
              <a:rPr lang="en-US" sz="2800" b="1" dirty="0" smtClean="0">
                <a:latin typeface="Monotype Corsiva" pitchFamily="66" charset="0"/>
              </a:rPr>
              <a:t>-Robert Moses (offered power plant.)</a:t>
            </a:r>
          </a:p>
          <a:p>
            <a:pPr>
              <a:spcBef>
                <a:spcPct val="50000"/>
              </a:spcBef>
            </a:pPr>
            <a:r>
              <a:rPr lang="en-US" sz="2800" b="1" dirty="0" smtClean="0">
                <a:latin typeface="Monotype Corsiva" pitchFamily="66" charset="0"/>
              </a:rPr>
              <a:t>-Roswell P. Flower (signed the bill into law forming the city)</a:t>
            </a:r>
            <a:endParaRPr lang="en-US" sz="2800" b="1" dirty="0">
              <a:latin typeface="Monotype Corsiva" pitchFamily="66"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2539"/>
                                        </p:tgtEl>
                                        <p:attrNameLst>
                                          <p:attrName>style.visibility</p:attrName>
                                        </p:attrNameLst>
                                      </p:cBhvr>
                                      <p:to>
                                        <p:strVal val="visible"/>
                                      </p:to>
                                    </p:set>
                                    <p:animEffect transition="in" filter="diamond(in)">
                                      <p:cBhvr>
                                        <p:cTn id="7" dur="2000"/>
                                        <p:tgtEl>
                                          <p:spTgt spid="22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0"/>
            <a:ext cx="8229600" cy="487363"/>
          </a:xfrm>
        </p:spPr>
        <p:txBody>
          <a:bodyPr rtlCol="0">
            <a:normAutofit fontScale="90000"/>
          </a:bodyPr>
          <a:lstStyle/>
          <a:p>
            <a:pPr fontAlgn="auto">
              <a:spcAft>
                <a:spcPts val="0"/>
              </a:spcAft>
              <a:defRPr/>
            </a:pPr>
            <a:r>
              <a:rPr lang="en-US" sz="2800" dirty="0" smtClean="0">
                <a:latin typeface="Ballandstick"/>
              </a:rPr>
              <a:t>Tocqueville City</a:t>
            </a:r>
            <a:endParaRPr lang="en-US" sz="2800" dirty="0">
              <a:latin typeface="Ballandstick"/>
            </a:endParaRPr>
          </a:p>
        </p:txBody>
      </p:sp>
      <p:sp>
        <p:nvSpPr>
          <p:cNvPr id="22532" name="Content Placeholder 2"/>
          <p:cNvSpPr>
            <a:spLocks noGrp="1"/>
          </p:cNvSpPr>
          <p:nvPr>
            <p:ph idx="1"/>
          </p:nvPr>
        </p:nvSpPr>
        <p:spPr>
          <a:xfrm>
            <a:off x="2438400" y="457200"/>
            <a:ext cx="4648200" cy="609600"/>
          </a:xfrm>
        </p:spPr>
        <p:txBody>
          <a:bodyPr/>
          <a:lstStyle/>
          <a:p>
            <a:pPr algn="ctr">
              <a:buFont typeface="Arial" charset="0"/>
              <a:buNone/>
            </a:pPr>
            <a:r>
              <a:rPr lang="en-US" b="1" i="1" dirty="0" smtClean="0">
                <a:latin typeface="Monotype Corsiva" pitchFamily="66" charset="0"/>
              </a:rPr>
              <a:t>Niagara Falls, New York</a:t>
            </a:r>
          </a:p>
        </p:txBody>
      </p:sp>
      <p:sp>
        <p:nvSpPr>
          <p:cNvPr id="22537" name="Text Box 9"/>
          <p:cNvSpPr txBox="1">
            <a:spLocks noChangeArrowheads="1"/>
          </p:cNvSpPr>
          <p:nvPr/>
        </p:nvSpPr>
        <p:spPr bwMode="auto">
          <a:xfrm>
            <a:off x="0" y="5942012"/>
            <a:ext cx="1752600" cy="915988"/>
          </a:xfrm>
          <a:prstGeom prst="rect">
            <a:avLst/>
          </a:prstGeom>
          <a:solidFill>
            <a:schemeClr val="bg1"/>
          </a:solidFill>
          <a:ln w="9525">
            <a:noFill/>
            <a:miter lim="800000"/>
            <a:headEnd/>
            <a:tailEnd/>
          </a:ln>
          <a:effectLst/>
        </p:spPr>
        <p:txBody>
          <a:bodyPr>
            <a:spAutoFit/>
          </a:bodyPr>
          <a:lstStyle/>
          <a:p>
            <a:pPr>
              <a:spcBef>
                <a:spcPct val="50000"/>
              </a:spcBef>
            </a:pPr>
            <a:r>
              <a:rPr lang="en-US" dirty="0">
                <a:hlinkClick r:id="rId3"/>
              </a:rPr>
              <a:t>City as Tocqueville saw it in 1830s</a:t>
            </a:r>
            <a:endParaRPr lang="en-US" dirty="0"/>
          </a:p>
        </p:txBody>
      </p:sp>
      <p:sp>
        <p:nvSpPr>
          <p:cNvPr id="16" name="TextBox 15"/>
          <p:cNvSpPr txBox="1"/>
          <p:nvPr/>
        </p:nvSpPr>
        <p:spPr>
          <a:xfrm>
            <a:off x="0" y="0"/>
            <a:ext cx="9144000" cy="6858000"/>
          </a:xfrm>
          <a:prstGeom prst="rect">
            <a:avLst/>
          </a:prstGeom>
          <a:solidFill>
            <a:schemeClr val="bg1"/>
          </a:solidFill>
        </p:spPr>
        <p:txBody>
          <a:bodyPr wrap="square" rtlCol="0">
            <a:spAutoFit/>
          </a:bodyPr>
          <a:lstStyle/>
          <a:p>
            <a:r>
              <a:rPr lang="en-US" sz="3600" dirty="0" smtClean="0"/>
              <a:t>Tocqueville City Journal Entry Summary: Tocqueville arrived at Niagara Falls on a horribly hot day. To add on to the experience, a couple of insane passengers followed us around. They each had very unique personalities, Their names- Mr. </a:t>
            </a:r>
            <a:r>
              <a:rPr lang="en-US" sz="3600" dirty="0" err="1" smtClean="0"/>
              <a:t>Vigne</a:t>
            </a:r>
            <a:r>
              <a:rPr lang="en-US" sz="3600" dirty="0" smtClean="0"/>
              <a:t> and Miss Clemens. Since Tocqueville was being polite and friendly toward her, </a:t>
            </a:r>
            <a:r>
              <a:rPr lang="en-US" sz="3600" dirty="0" smtClean="0"/>
              <a:t>“She </a:t>
            </a:r>
            <a:r>
              <a:rPr lang="en-US" sz="3600" dirty="0" smtClean="0"/>
              <a:t>figured he wanted to be a gallant</a:t>
            </a:r>
            <a:r>
              <a:rPr lang="en-US" sz="3600" dirty="0" smtClean="0"/>
              <a:t>.” He said. </a:t>
            </a:r>
            <a:r>
              <a:rPr lang="en-US" sz="3600" dirty="0" smtClean="0"/>
              <a:t>She had to leave, hoping Tocqueville would follow, to the Niagara Falls. He was hoping the fresh springs would cure her. </a:t>
            </a:r>
            <a:endParaRPr lang="en-US" sz="36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16"/>
                                        </p:tgtEl>
                                        <p:attrNameLst>
                                          <p:attrName>ppt_x</p:attrName>
                                        </p:attrNameLst>
                                      </p:cBhvr>
                                      <p:tavLst>
                                        <p:tav tm="0">
                                          <p:val>
                                            <p:strVal val="ppt_x"/>
                                          </p:val>
                                        </p:tav>
                                        <p:tav tm="100000">
                                          <p:val>
                                            <p:strVal val="ppt_x"/>
                                          </p:val>
                                        </p:tav>
                                      </p:tavLst>
                                    </p:anim>
                                    <p:anim calcmode="lin" valueType="num">
                                      <p:cBhvr additive="base">
                                        <p:cTn id="13" dur="500"/>
                                        <p:tgtEl>
                                          <p:spTgt spid="16"/>
                                        </p:tgtEl>
                                        <p:attrNameLst>
                                          <p:attrName>ppt_y</p:attrName>
                                        </p:attrNameLst>
                                      </p:cBhvr>
                                      <p:tavLst>
                                        <p:tav tm="0">
                                          <p:val>
                                            <p:strVal val="ppt_y"/>
                                          </p:val>
                                        </p:tav>
                                        <p:tav tm="100000">
                                          <p:val>
                                            <p:strVal val="1+ppt_h/2"/>
                                          </p:val>
                                        </p:tav>
                                      </p:tavLst>
                                    </p:anim>
                                    <p:set>
                                      <p:cBhvr>
                                        <p:cTn id="14" dur="1" fill="hold">
                                          <p:stCondLst>
                                            <p:cond delay="499"/>
                                          </p:stCondLst>
                                        </p:cTn>
                                        <p:tgtEl>
                                          <p:spTgt spid="16"/>
                                        </p:tgtEl>
                                        <p:attrNameLst>
                                          <p:attrName>style.visibility</p:attrName>
                                        </p:attrNameLst>
                                      </p:cBhvr>
                                      <p:to>
                                        <p:strVal val="hidden"/>
                                      </p:to>
                                    </p:set>
                                  </p:childTnLst>
                                </p:cTn>
                              </p:par>
                            </p:childTnLst>
                          </p:cTn>
                        </p:par>
                        <p:par>
                          <p:cTn id="15" fill="hold">
                            <p:stCondLst>
                              <p:cond delay="500"/>
                            </p:stCondLst>
                            <p:childTnLst>
                              <p:par>
                                <p:cTn id="16" presetID="8" presetClass="entr" presetSubtype="16" fill="hold" grpId="0" nodeType="afterEffect">
                                  <p:stCondLst>
                                    <p:cond delay="0"/>
                                  </p:stCondLst>
                                  <p:childTnLst>
                                    <p:set>
                                      <p:cBhvr>
                                        <p:cTn id="17" dur="1" fill="hold">
                                          <p:stCondLst>
                                            <p:cond delay="0"/>
                                          </p:stCondLst>
                                        </p:cTn>
                                        <p:tgtEl>
                                          <p:spTgt spid="22537"/>
                                        </p:tgtEl>
                                        <p:attrNameLst>
                                          <p:attrName>style.visibility</p:attrName>
                                        </p:attrNameLst>
                                      </p:cBhvr>
                                      <p:to>
                                        <p:strVal val="visible"/>
                                      </p:to>
                                    </p:set>
                                    <p:animEffect transition="in" filter="diamond(in)">
                                      <p:cBhvr>
                                        <p:cTn id="18" dur="1000"/>
                                        <p:tgtEl>
                                          <p:spTgt spid="22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7" grpId="0" animBg="1"/>
      <p:bldP spid="16" grpId="0" animBg="1"/>
      <p:bldP spid="16"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upload.wikimedia.org/wikipedia/en/f/f3/Niagara_Falls,_New_York_from_Skylon_Tower_croppe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dirty="0"/>
          </a:p>
        </p:txBody>
      </p:sp>
      <p:sp>
        <p:nvSpPr>
          <p:cNvPr id="4" name="Content Placeholder 3"/>
          <p:cNvSpPr txBox="1">
            <a:spLocks noGrp="1"/>
          </p:cNvSpPr>
          <p:nvPr>
            <p:ph idx="1"/>
          </p:nvPr>
        </p:nvSpPr>
        <p:spPr>
          <a:xfrm>
            <a:off x="0" y="0"/>
            <a:ext cx="9144000" cy="7085016"/>
          </a:xfrm>
          <a:prstGeom prst="rect">
            <a:avLst/>
          </a:prstGeom>
          <a:solidFill>
            <a:schemeClr val="bg1"/>
          </a:solidFill>
        </p:spPr>
        <p:txBody>
          <a:bodyPr wrap="square" rtlCol="0">
            <a:spAutoFit/>
          </a:bodyPr>
          <a:lstStyle/>
          <a:p>
            <a:pPr>
              <a:lnSpc>
                <a:spcPct val="200000"/>
              </a:lnSpc>
              <a:buNone/>
            </a:pPr>
            <a:r>
              <a:rPr lang="en-US" sz="1600" b="1" dirty="0" smtClean="0">
                <a:latin typeface="Times New Roman" pitchFamily="18" charset="0"/>
                <a:cs typeface="Times New Roman" pitchFamily="18" charset="0"/>
              </a:rPr>
              <a:t>INFO: </a:t>
            </a:r>
            <a:r>
              <a:rPr lang="en-US" sz="1600" b="1" i="1" dirty="0" smtClean="0">
                <a:latin typeface="Times New Roman" pitchFamily="18" charset="0"/>
                <a:cs typeface="Times New Roman" pitchFamily="18" charset="0"/>
              </a:rPr>
              <a:t>City was incorporated on March 17, 1892 from the villages of Manchester and Suspension Bridge, which were parts of the  Town of Niagara. Historically, the city was built around factories that utilized the power of the falling water for energy. By the end of the 19th century, the city was a heavy industrial area, due in no small part to the huge power potential offered by the swiftly-flowing Niagara River. Ever since the early 1900s, the center of the tourist district was Falls Street, a vibrant and carnival-like street that ran into the main part of the city. Although Falls Street no longer exists in the capacity that it once did, efforts are currently being made by the government and private companies to revitalize and restore what is left of the historic thoroughfare. The 1950s and early 1960s witnessed an economic boom, as several industries moved into the city to take advantage of the hydroelectric power offered, due to a higher demand for household and industrial products. Paper, rubber, plastics, petrochemicals and abrasives were among the major industries located in the city. This brief period of prosperity would end by the mid-1960s, as the locally owned </a:t>
            </a:r>
            <a:r>
              <a:rPr lang="en-US" sz="1600" b="1" i="1" dirty="0" err="1" smtClean="0">
                <a:latin typeface="Times New Roman" pitchFamily="18" charset="0"/>
                <a:cs typeface="Times New Roman" pitchFamily="18" charset="0"/>
              </a:rPr>
              <a:t>Schoellkopf</a:t>
            </a:r>
            <a:r>
              <a:rPr lang="en-US" sz="1600" b="1" i="1" dirty="0" smtClean="0">
                <a:latin typeface="Times New Roman" pitchFamily="18" charset="0"/>
                <a:cs typeface="Times New Roman" pitchFamily="18" charset="0"/>
              </a:rPr>
              <a:t> Power Project later collapsed into the Niagara River, ending an industrial era.</a:t>
            </a:r>
          </a:p>
          <a:p>
            <a:endParaRPr lang="en-US" sz="1600" i="1" dirty="0" smtClean="0"/>
          </a:p>
          <a:p>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duotone>
              <a:schemeClr val="accent6">
                <a:shade val="45000"/>
                <a:satMod val="135000"/>
              </a:schemeClr>
              <a:prstClr val="white"/>
            </a:duotone>
          </a:blip>
          <a:srcRect l="25834" t="28654" r="6666" b="15470"/>
          <a:stretch>
            <a:fillRect/>
          </a:stretch>
        </p:blipFill>
        <p:spPr bwMode="auto">
          <a:xfrm>
            <a:off x="0" y="0"/>
            <a:ext cx="9144000" cy="6858000"/>
          </a:xfrm>
          <a:prstGeom prst="rect">
            <a:avLst/>
          </a:prstGeom>
          <a:noFill/>
          <a:ln w="9525">
            <a:noFill/>
            <a:miter lim="800000"/>
            <a:headEnd/>
            <a:tailEnd/>
          </a:ln>
        </p:spPr>
      </p:pic>
      <p:sp>
        <p:nvSpPr>
          <p:cNvPr id="14338" name="Title 1"/>
          <p:cNvSpPr>
            <a:spLocks noGrp="1"/>
          </p:cNvSpPr>
          <p:nvPr>
            <p:ph type="title"/>
          </p:nvPr>
        </p:nvSpPr>
        <p:spPr>
          <a:xfrm>
            <a:off x="457200" y="274638"/>
            <a:ext cx="3505200" cy="715962"/>
          </a:xfrm>
          <a:solidFill>
            <a:schemeClr val="bg1"/>
          </a:solidFill>
          <a:effectLst>
            <a:outerShdw blurRad="50800" dist="38100" dir="5400000" algn="t" rotWithShape="0">
              <a:prstClr val="black">
                <a:alpha val="40000"/>
              </a:prstClr>
            </a:outerShdw>
          </a:effectLst>
        </p:spPr>
        <p:txBody>
          <a:bodyPr/>
          <a:lstStyle/>
          <a:p>
            <a:r>
              <a:rPr lang="en-US" dirty="0" smtClean="0">
                <a:solidFill>
                  <a:srgbClr val="FF0000"/>
                </a:solidFill>
                <a:latin typeface="Constantia" pitchFamily="18" charset="0"/>
              </a:rPr>
              <a:t>Destinations</a:t>
            </a:r>
          </a:p>
        </p:txBody>
      </p:sp>
      <p:sp>
        <p:nvSpPr>
          <p:cNvPr id="3" name="Content Placeholder 2"/>
          <p:cNvSpPr>
            <a:spLocks noGrp="1"/>
          </p:cNvSpPr>
          <p:nvPr>
            <p:ph idx="1"/>
          </p:nvPr>
        </p:nvSpPr>
        <p:spPr>
          <a:xfrm>
            <a:off x="6096000" y="4267200"/>
            <a:ext cx="3048000" cy="2590800"/>
          </a:xfrm>
          <a:solidFill>
            <a:schemeClr val="accent6">
              <a:lumMod val="20000"/>
              <a:lumOff val="80000"/>
            </a:schemeClr>
          </a:solidFill>
        </p:spPr>
        <p:txBody>
          <a:bodyPr rtlCol="0">
            <a:normAutofit fontScale="55000" lnSpcReduction="20000"/>
          </a:bodyPr>
          <a:lstStyle/>
          <a:p>
            <a:pPr fontAlgn="auto">
              <a:spcAft>
                <a:spcPts val="0"/>
              </a:spcAft>
              <a:buNone/>
              <a:defRPr/>
            </a:pPr>
            <a:r>
              <a:rPr lang="en-US" b="1" dirty="0" smtClean="0">
                <a:solidFill>
                  <a:srgbClr val="FF0000"/>
                </a:solidFill>
                <a:latin typeface="Monotype Corsiva" pitchFamily="66" charset="0"/>
              </a:rPr>
              <a:t>Niagara Falls, New York</a:t>
            </a:r>
          </a:p>
          <a:p>
            <a:pPr fontAlgn="auto">
              <a:spcAft>
                <a:spcPts val="0"/>
              </a:spcAft>
              <a:buNone/>
              <a:defRPr/>
            </a:pPr>
            <a:endParaRPr lang="en-US" b="1" dirty="0" smtClean="0">
              <a:solidFill>
                <a:srgbClr val="FF0000"/>
              </a:solidFill>
              <a:latin typeface="Ballandstick" pitchFamily="2" charset="0"/>
            </a:endParaRPr>
          </a:p>
          <a:p>
            <a:pPr fontAlgn="auto">
              <a:spcAft>
                <a:spcPts val="0"/>
              </a:spcAft>
              <a:buNone/>
              <a:defRPr/>
            </a:pPr>
            <a:r>
              <a:rPr lang="en-US" b="1" dirty="0" smtClean="0">
                <a:solidFill>
                  <a:srgbClr val="FF0000"/>
                </a:solidFill>
                <a:latin typeface="Ballandstick" pitchFamily="2" charset="0"/>
              </a:rPr>
              <a:t>New York City, New York</a:t>
            </a:r>
          </a:p>
          <a:p>
            <a:pPr fontAlgn="auto">
              <a:spcAft>
                <a:spcPts val="0"/>
              </a:spcAft>
              <a:buNone/>
              <a:defRPr/>
            </a:pPr>
            <a:endParaRPr lang="en-US" b="1" dirty="0" smtClean="0">
              <a:solidFill>
                <a:srgbClr val="FF0000"/>
              </a:solidFill>
              <a:latin typeface="PM Block Outlines" pitchFamily="2" charset="0"/>
            </a:endParaRPr>
          </a:p>
          <a:p>
            <a:pPr fontAlgn="auto">
              <a:spcAft>
                <a:spcPts val="0"/>
              </a:spcAft>
              <a:buNone/>
              <a:defRPr/>
            </a:pPr>
            <a:r>
              <a:rPr lang="en-US" b="1" dirty="0" smtClean="0">
                <a:solidFill>
                  <a:srgbClr val="FF0000"/>
                </a:solidFill>
                <a:latin typeface="PM Block Outlines" pitchFamily="2" charset="0"/>
              </a:rPr>
              <a:t>New Orleans, Louisiana</a:t>
            </a:r>
          </a:p>
          <a:p>
            <a:pPr fontAlgn="auto">
              <a:spcAft>
                <a:spcPts val="0"/>
              </a:spcAft>
              <a:buNone/>
              <a:defRPr/>
            </a:pPr>
            <a:endParaRPr lang="en-US" b="1" dirty="0" smtClean="0">
              <a:solidFill>
                <a:srgbClr val="FF0000"/>
              </a:solidFill>
              <a:latin typeface="Arial Black" pitchFamily="34" charset="0"/>
            </a:endParaRPr>
          </a:p>
          <a:p>
            <a:pPr fontAlgn="auto">
              <a:spcAft>
                <a:spcPts val="0"/>
              </a:spcAft>
              <a:buNone/>
              <a:defRPr/>
            </a:pPr>
            <a:r>
              <a:rPr lang="en-US" b="1" dirty="0" smtClean="0">
                <a:solidFill>
                  <a:srgbClr val="FF0000"/>
                </a:solidFill>
                <a:latin typeface="Arial Black" pitchFamily="34" charset="0"/>
              </a:rPr>
              <a:t>Dallas, Texas</a:t>
            </a:r>
          </a:p>
          <a:p>
            <a:pPr fontAlgn="auto">
              <a:spcAft>
                <a:spcPts val="0"/>
              </a:spcAft>
              <a:buNone/>
              <a:defRPr/>
            </a:pPr>
            <a:endParaRPr lang="en-US" b="1" dirty="0" smtClean="0">
              <a:solidFill>
                <a:srgbClr val="FF0000"/>
              </a:solidFill>
              <a:latin typeface="Lucida Console" pitchFamily="49" charset="0"/>
            </a:endParaRPr>
          </a:p>
          <a:p>
            <a:pPr fontAlgn="auto">
              <a:spcAft>
                <a:spcPts val="0"/>
              </a:spcAft>
              <a:buNone/>
              <a:defRPr/>
            </a:pPr>
            <a:r>
              <a:rPr lang="en-US" b="1" dirty="0" smtClean="0">
                <a:solidFill>
                  <a:srgbClr val="FF0000"/>
                </a:solidFill>
                <a:latin typeface="Lucida Console" pitchFamily="49" charset="0"/>
              </a:rPr>
              <a:t>Santa Fe, New Mexico</a:t>
            </a:r>
            <a:endParaRPr lang="en-US" b="1" dirty="0">
              <a:solidFill>
                <a:srgbClr val="FF0000"/>
              </a:solidFill>
              <a:latin typeface="Lucida Console" pitchFamily="49"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endParaRPr lang="en-US" smtClean="0"/>
          </a:p>
        </p:txBody>
      </p:sp>
      <p:sp>
        <p:nvSpPr>
          <p:cNvPr id="5" name="Content Placeholder 4"/>
          <p:cNvSpPr>
            <a:spLocks noGrp="1"/>
          </p:cNvSpPr>
          <p:nvPr>
            <p:ph idx="1"/>
          </p:nvPr>
        </p:nvSpPr>
        <p:spPr/>
        <p:txBody>
          <a:bodyPr/>
          <a:lstStyle/>
          <a:p>
            <a:endParaRPr lang="en-US"/>
          </a:p>
        </p:txBody>
      </p:sp>
      <p:pic>
        <p:nvPicPr>
          <p:cNvPr id="2" name="Picture 2"/>
          <p:cNvPicPr>
            <a:picLocks noChangeAspect="1" noChangeArrowheads="1"/>
          </p:cNvPicPr>
          <p:nvPr/>
        </p:nvPicPr>
        <p:blipFill>
          <a:blip r:embed="rId2" cstate="print"/>
          <a:srcRect t="34000" r="5625" b="6000"/>
          <a:stretch>
            <a:fillRect/>
          </a:stretch>
        </p:blipFill>
        <p:spPr bwMode="auto">
          <a:xfrm>
            <a:off x="0" y="0"/>
            <a:ext cx="9144000" cy="6858000"/>
          </a:xfrm>
          <a:prstGeom prst="rect">
            <a:avLst/>
          </a:prstGeom>
          <a:noFill/>
          <a:ln w="9525">
            <a:noFill/>
            <a:miter lim="800000"/>
            <a:headEnd/>
            <a:tailEnd/>
          </a:ln>
        </p:spPr>
      </p:pic>
      <p:pic>
        <p:nvPicPr>
          <p:cNvPr id="8" name="Picture 2"/>
          <p:cNvPicPr>
            <a:picLocks noChangeAspect="1" noChangeArrowheads="1"/>
          </p:cNvPicPr>
          <p:nvPr/>
        </p:nvPicPr>
        <p:blipFill>
          <a:blip r:embed="rId2" cstate="print"/>
          <a:srcRect t="82000" r="70901" b="6000"/>
          <a:stretch>
            <a:fillRect/>
          </a:stretch>
        </p:blipFill>
        <p:spPr bwMode="auto">
          <a:xfrm>
            <a:off x="0" y="5486399"/>
            <a:ext cx="2819400" cy="1371601"/>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3.33333E-6 -0.01111 L 0.40416 -0.46667 " pathEditMode="relative" rAng="0" ptsTypes="AA">
                                      <p:cBhvr>
                                        <p:cTn id="6" dur="2000" fill="hold"/>
                                        <p:tgtEl>
                                          <p:spTgt spid="8"/>
                                        </p:tgtEl>
                                        <p:attrNameLst>
                                          <p:attrName>ppt_x</p:attrName>
                                          <p:attrName>ppt_y</p:attrName>
                                        </p:attrNameLst>
                                      </p:cBhvr>
                                      <p:rCtr x="202" y="-228"/>
                                    </p:animMotion>
                                  </p:childTnLst>
                                </p:cTn>
                              </p:par>
                              <p:par>
                                <p:cTn id="7" presetID="6" presetClass="emph" presetSubtype="0" fill="hold" nodeType="withEffect">
                                  <p:stCondLst>
                                    <p:cond delay="0"/>
                                  </p:stCondLst>
                                  <p:childTnLst>
                                    <p:animScale>
                                      <p:cBhvr>
                                        <p:cTn id="8" dur="2000" fill="hold"/>
                                        <p:tgtEl>
                                          <p:spTgt spid="8"/>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niagar.com/images/hilton-niagara-falls-hotel-niagara-falls-new-york-ny.jpg"/>
          <p:cNvPicPr>
            <a:picLocks noChangeAspect="1" noChangeArrowheads="1"/>
          </p:cNvPicPr>
          <p:nvPr/>
        </p:nvPicPr>
        <p:blipFill>
          <a:blip r:embed="rId2" cstate="print"/>
          <a:srcRect/>
          <a:stretch>
            <a:fillRect/>
          </a:stretch>
        </p:blipFill>
        <p:spPr bwMode="auto">
          <a:xfrm>
            <a:off x="0" y="0"/>
            <a:ext cx="9144000" cy="6908800"/>
          </a:xfrm>
          <a:prstGeom prst="rect">
            <a:avLst/>
          </a:prstGeom>
          <a:noFill/>
          <a:ln w="9525">
            <a:noFill/>
            <a:miter lim="800000"/>
            <a:headEnd/>
            <a:tailEnd/>
          </a:ln>
        </p:spPr>
      </p:pic>
      <p:sp>
        <p:nvSpPr>
          <p:cNvPr id="16386" name="Title 1"/>
          <p:cNvSpPr>
            <a:spLocks noGrp="1"/>
          </p:cNvSpPr>
          <p:nvPr>
            <p:ph type="title"/>
          </p:nvPr>
        </p:nvSpPr>
        <p:spPr>
          <a:solidFill>
            <a:schemeClr val="bg1"/>
          </a:solidFill>
          <a:ln>
            <a:solidFill>
              <a:schemeClr val="tx1"/>
            </a:solidFill>
          </a:ln>
        </p:spPr>
        <p:txBody>
          <a:bodyPr/>
          <a:lstStyle/>
          <a:p>
            <a:r>
              <a:rPr lang="en-US" smtClean="0">
                <a:latin typeface="Monotype Corsiva" pitchFamily="66" charset="0"/>
              </a:rPr>
              <a:t>Niagara Falls, New York</a:t>
            </a:r>
          </a:p>
        </p:txBody>
      </p:sp>
      <p:sp>
        <p:nvSpPr>
          <p:cNvPr id="16387" name="Content Placeholder 4"/>
          <p:cNvSpPr>
            <a:spLocks noGrp="1"/>
          </p:cNvSpPr>
          <p:nvPr>
            <p:ph idx="1"/>
          </p:nvPr>
        </p:nvSpPr>
        <p:spPr/>
        <p:txBody>
          <a:bodyPr/>
          <a:lstStyle/>
          <a:p>
            <a:endParaRPr lang="en-US" smtClean="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static.flickr.com/35/72165966_a9ca0e31bf_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410" name="Title 1"/>
          <p:cNvSpPr>
            <a:spLocks noGrp="1"/>
          </p:cNvSpPr>
          <p:nvPr>
            <p:ph type="title"/>
          </p:nvPr>
        </p:nvSpPr>
        <p:spPr>
          <a:xfrm>
            <a:off x="1828800" y="304800"/>
            <a:ext cx="5486400" cy="914400"/>
          </a:xfrm>
          <a:solidFill>
            <a:schemeClr val="bg1"/>
          </a:solidFill>
          <a:ln>
            <a:solidFill>
              <a:schemeClr val="tx1"/>
            </a:solidFill>
          </a:ln>
        </p:spPr>
        <p:txBody>
          <a:bodyPr/>
          <a:lstStyle/>
          <a:p>
            <a:r>
              <a:rPr lang="en-US" sz="3600" smtClean="0">
                <a:latin typeface="Ballandstick"/>
              </a:rPr>
              <a:t>New York City, New York</a:t>
            </a:r>
          </a:p>
        </p:txBody>
      </p:sp>
      <p:sp>
        <p:nvSpPr>
          <p:cNvPr id="17411" name="Content Placeholder 2"/>
          <p:cNvSpPr>
            <a:spLocks noGrp="1"/>
          </p:cNvSpPr>
          <p:nvPr>
            <p:ph idx="1"/>
          </p:nvPr>
        </p:nvSpPr>
        <p:spPr/>
        <p:txBody>
          <a:bodyPr/>
          <a:lstStyle/>
          <a:p>
            <a:endParaRPr lang="en-US" smtClean="0"/>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www.destination360.com/north-america/us/louisiana/images/s/airlines-to-new-orlean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4" name="Title 1"/>
          <p:cNvSpPr>
            <a:spLocks noGrp="1"/>
          </p:cNvSpPr>
          <p:nvPr>
            <p:ph type="title"/>
          </p:nvPr>
        </p:nvSpPr>
        <p:spPr/>
        <p:txBody>
          <a:bodyPr/>
          <a:lstStyle/>
          <a:p>
            <a:r>
              <a:rPr lang="en-US" b="1" smtClean="0">
                <a:latin typeface="PM Block Outlines"/>
              </a:rPr>
              <a:t>New Orleans, Louisiana</a:t>
            </a:r>
          </a:p>
        </p:txBody>
      </p:sp>
      <p:sp>
        <p:nvSpPr>
          <p:cNvPr id="18435" name="Content Placeholder 2"/>
          <p:cNvSpPr>
            <a:spLocks noGrp="1"/>
          </p:cNvSpPr>
          <p:nvPr>
            <p:ph idx="1"/>
          </p:nvPr>
        </p:nvSpPr>
        <p:spPr/>
        <p:txBody>
          <a:bodyPr/>
          <a:lstStyle/>
          <a:p>
            <a:endParaRPr lang="en-US" smtClean="0"/>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www.visit-dallas.com/Dallas-Texas-Skylin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bg1">
                    <a:lumMod val="95000"/>
                  </a:schemeClr>
                </a:solidFill>
                <a:latin typeface="Arial Black" pitchFamily="34" charset="0"/>
              </a:rPr>
              <a:t>Dallas, Texas</a:t>
            </a:r>
            <a:endParaRPr lang="en-US" dirty="0">
              <a:solidFill>
                <a:schemeClr val="bg1">
                  <a:lumMod val="95000"/>
                </a:schemeClr>
              </a:solidFill>
              <a:latin typeface="Arial Black" pitchFamily="34" charset="0"/>
            </a:endParaRPr>
          </a:p>
        </p:txBody>
      </p:sp>
      <p:sp>
        <p:nvSpPr>
          <p:cNvPr id="19459" name="Content Placeholder 2"/>
          <p:cNvSpPr>
            <a:spLocks noGrp="1"/>
          </p:cNvSpPr>
          <p:nvPr>
            <p:ph idx="1"/>
          </p:nvPr>
        </p:nvSpPr>
        <p:spPr/>
        <p:txBody>
          <a:bodyPr/>
          <a:lstStyle/>
          <a:p>
            <a:endParaRPr lang="en-US" smtClean="0"/>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upload.wikimedia.org/wikipedia/commons/f/f9/Hotel_Santa_Fe_New_Mexico.jpg"/>
          <p:cNvPicPr>
            <a:picLocks noChangeAspect="1" noChangeArrowheads="1"/>
          </p:cNvPicPr>
          <p:nvPr/>
        </p:nvPicPr>
        <p:blipFill>
          <a:blip r:embed="rId2" cstate="print"/>
          <a:srcRect/>
          <a:stretch>
            <a:fillRect/>
          </a:stretch>
        </p:blipFill>
        <p:spPr bwMode="auto">
          <a:xfrm>
            <a:off x="0" y="0"/>
            <a:ext cx="9525000" cy="6858000"/>
          </a:xfrm>
          <a:prstGeom prst="rect">
            <a:avLst/>
          </a:prstGeom>
          <a:noFill/>
          <a:ln w="9525">
            <a:noFill/>
            <a:miter lim="800000"/>
            <a:headEnd/>
            <a:tailEnd/>
          </a:ln>
        </p:spPr>
      </p:pic>
      <p:sp>
        <p:nvSpPr>
          <p:cNvPr id="20482" name="Title 1"/>
          <p:cNvSpPr>
            <a:spLocks noGrp="1"/>
          </p:cNvSpPr>
          <p:nvPr>
            <p:ph type="title"/>
          </p:nvPr>
        </p:nvSpPr>
        <p:spPr>
          <a:xfrm>
            <a:off x="457200" y="0"/>
            <a:ext cx="8229600" cy="1143000"/>
          </a:xfrm>
        </p:spPr>
        <p:txBody>
          <a:bodyPr/>
          <a:lstStyle/>
          <a:p>
            <a:r>
              <a:rPr lang="en-US" dirty="0" smtClean="0">
                <a:latin typeface="Lucida Console" pitchFamily="49" charset="0"/>
              </a:rPr>
              <a:t>Santa Fe, New Mexico</a:t>
            </a:r>
          </a:p>
        </p:txBody>
      </p:sp>
      <p:sp>
        <p:nvSpPr>
          <p:cNvPr id="20483" name="Content Placeholder 2"/>
          <p:cNvSpPr>
            <a:spLocks noGrp="1"/>
          </p:cNvSpPr>
          <p:nvPr>
            <p:ph idx="1"/>
          </p:nvPr>
        </p:nvSpPr>
        <p:spPr/>
        <p:txBody>
          <a:bodyPr/>
          <a:lstStyle/>
          <a:p>
            <a:endParaRPr lang="en-US" dirty="0" smtClean="0"/>
          </a:p>
        </p:txBody>
      </p:sp>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s3.amazonaws.com/com.artwelove.asset/f8d10f0c40092e8ba9f74c062d2dbeac-l.jpg"/>
          <p:cNvPicPr>
            <a:picLocks noChangeAspect="1" noChangeArrowheads="1"/>
          </p:cNvPicPr>
          <p:nvPr/>
        </p:nvPicPr>
        <p:blipFill>
          <a:blip r:embed="rId2" cstate="print"/>
          <a:srcRect/>
          <a:stretch>
            <a:fillRect/>
          </a:stretch>
        </p:blipFill>
        <p:spPr bwMode="auto">
          <a:xfrm>
            <a:off x="0" y="0"/>
            <a:ext cx="10058400" cy="7370618"/>
          </a:xfrm>
          <a:prstGeom prst="rect">
            <a:avLst/>
          </a:prstGeom>
          <a:noFill/>
        </p:spPr>
      </p:pic>
      <p:pic>
        <p:nvPicPr>
          <p:cNvPr id="3074" name="Picture 2" descr="http://image.guardian.co.uk/sys-images/Arts/Arts_/Pictures/2007/05/09/moma460.jpg"/>
          <p:cNvPicPr>
            <a:picLocks noChangeAspect="1" noChangeArrowheads="1"/>
          </p:cNvPicPr>
          <p:nvPr/>
        </p:nvPicPr>
        <p:blipFill>
          <a:blip r:embed="rId3" cstate="print"/>
          <a:srcRect/>
          <a:stretch>
            <a:fillRect/>
          </a:stretch>
        </p:blipFill>
        <p:spPr bwMode="auto">
          <a:xfrm>
            <a:off x="0" y="0"/>
            <a:ext cx="9448800" cy="7315200"/>
          </a:xfrm>
          <a:prstGeom prst="rect">
            <a:avLst/>
          </a:prstGeom>
          <a:noFill/>
        </p:spPr>
      </p:pic>
      <p:pic>
        <p:nvPicPr>
          <p:cNvPr id="3076" name="Picture 4" descr="http://newdesktopwallpapers.info/Webshots%20Premium%20Wallpapers%20-%20May%202008/St.%20Louis%20Cathedral,%20Jackson%20Square,%20New%20Orleans,%20Louisiana.jpg"/>
          <p:cNvPicPr>
            <a:picLocks noChangeAspect="1" noChangeArrowheads="1"/>
          </p:cNvPicPr>
          <p:nvPr/>
        </p:nvPicPr>
        <p:blipFill>
          <a:blip r:embed="rId4" cstate="print"/>
          <a:srcRect/>
          <a:stretch>
            <a:fillRect/>
          </a:stretch>
        </p:blipFill>
        <p:spPr bwMode="auto">
          <a:xfrm>
            <a:off x="0" y="0"/>
            <a:ext cx="10058400" cy="7372350"/>
          </a:xfrm>
          <a:prstGeom prst="rect">
            <a:avLst/>
          </a:prstGeom>
          <a:noFill/>
        </p:spPr>
      </p:pic>
      <p:pic>
        <p:nvPicPr>
          <p:cNvPr id="5" name="Picture 4" descr="Loading_Niagara_Falls_Live.gif"/>
          <p:cNvPicPr>
            <a:picLocks noChangeAspect="1"/>
          </p:cNvPicPr>
          <p:nvPr/>
        </p:nvPicPr>
        <p:blipFill>
          <a:blip r:embed="rId5" cstate="print"/>
          <a:srcRect/>
          <a:stretch>
            <a:fillRect/>
          </a:stretch>
        </p:blipFill>
        <p:spPr bwMode="auto">
          <a:xfrm>
            <a:off x="0" y="0"/>
            <a:ext cx="10058400" cy="7620000"/>
          </a:xfrm>
          <a:prstGeom prst="rect">
            <a:avLst/>
          </a:prstGeom>
          <a:noFill/>
          <a:ln w="9525">
            <a:noFill/>
            <a:miter lim="800000"/>
            <a:headEnd/>
            <a:tailEnd/>
          </a:ln>
        </p:spPr>
      </p:pic>
      <p:sp>
        <p:nvSpPr>
          <p:cNvPr id="21508" name="Title 1"/>
          <p:cNvSpPr>
            <a:spLocks noGrp="1"/>
          </p:cNvSpPr>
          <p:nvPr>
            <p:ph type="title"/>
          </p:nvPr>
        </p:nvSpPr>
        <p:spPr>
          <a:solidFill>
            <a:schemeClr val="bg1"/>
          </a:solidFill>
          <a:ln>
            <a:solidFill>
              <a:schemeClr val="tx1"/>
            </a:solidFill>
          </a:ln>
        </p:spPr>
        <p:txBody>
          <a:bodyPr/>
          <a:lstStyle/>
          <a:p>
            <a:r>
              <a:rPr lang="en-US" dirty="0" smtClean="0">
                <a:latin typeface="Amazone BT"/>
              </a:rPr>
              <a:t>Attractions</a:t>
            </a:r>
          </a:p>
        </p:txBody>
      </p:sp>
      <p:sp>
        <p:nvSpPr>
          <p:cNvPr id="9" name="Title 1"/>
          <p:cNvSpPr txBox="1">
            <a:spLocks/>
          </p:cNvSpPr>
          <p:nvPr/>
        </p:nvSpPr>
        <p:spPr>
          <a:xfrm>
            <a:off x="6477000" y="5943600"/>
            <a:ext cx="2743200" cy="914400"/>
          </a:xfrm>
          <a:prstGeom prst="rect">
            <a:avLst/>
          </a:prstGeom>
          <a:solidFill>
            <a:schemeClr val="bg1"/>
          </a:solidFill>
          <a:ln>
            <a:solidFill>
              <a:schemeClr val="tx1"/>
            </a:solidFill>
          </a:ln>
        </p:spPr>
        <p:txBody>
          <a:bodyPr anchor="ctr">
            <a:normAutofit fontScale="70000" lnSpcReduction="20000"/>
          </a:bodyPr>
          <a:lstStyle/>
          <a:p>
            <a:pPr algn="ctr" fontAlgn="auto">
              <a:spcAft>
                <a:spcPts val="0"/>
              </a:spcAft>
              <a:defRPr/>
            </a:pPr>
            <a:r>
              <a:rPr lang="en-US" sz="4400" dirty="0" smtClean="0">
                <a:latin typeface="Amazone BT" pitchFamily="66" charset="0"/>
              </a:rPr>
              <a:t>Museum Of Modern Art</a:t>
            </a:r>
            <a:endParaRPr lang="en-US" sz="4400" dirty="0">
              <a:latin typeface="Amazone BT" pitchFamily="66" charset="0"/>
            </a:endParaRPr>
          </a:p>
        </p:txBody>
      </p:sp>
      <p:sp>
        <p:nvSpPr>
          <p:cNvPr id="10" name="Title 1"/>
          <p:cNvSpPr txBox="1">
            <a:spLocks/>
          </p:cNvSpPr>
          <p:nvPr/>
        </p:nvSpPr>
        <p:spPr>
          <a:xfrm>
            <a:off x="3276600" y="5943600"/>
            <a:ext cx="2743200" cy="914400"/>
          </a:xfrm>
          <a:prstGeom prst="rect">
            <a:avLst/>
          </a:prstGeom>
          <a:solidFill>
            <a:schemeClr val="bg1"/>
          </a:solidFill>
          <a:ln>
            <a:solidFill>
              <a:schemeClr val="tx1"/>
            </a:solidFill>
          </a:ln>
        </p:spPr>
        <p:txBody>
          <a:bodyPr anchor="ctr">
            <a:normAutofit fontScale="70000" lnSpcReduction="20000"/>
          </a:bodyPr>
          <a:lstStyle/>
          <a:p>
            <a:pPr algn="ctr" fontAlgn="auto">
              <a:spcAft>
                <a:spcPts val="0"/>
              </a:spcAft>
              <a:defRPr/>
            </a:pPr>
            <a:r>
              <a:rPr lang="en-US" sz="4400" dirty="0" smtClean="0">
                <a:latin typeface="Amazone BT" pitchFamily="66" charset="0"/>
                <a:ea typeface="+mj-ea"/>
                <a:cs typeface="+mj-cs"/>
              </a:rPr>
              <a:t>Jackson Square</a:t>
            </a:r>
            <a:endParaRPr lang="en-US" sz="4400" dirty="0">
              <a:latin typeface="Amazone BT" pitchFamily="66" charset="0"/>
              <a:ea typeface="+mj-ea"/>
              <a:cs typeface="+mj-cs"/>
            </a:endParaRPr>
          </a:p>
        </p:txBody>
      </p:sp>
      <p:sp>
        <p:nvSpPr>
          <p:cNvPr id="11" name="Title 1"/>
          <p:cNvSpPr txBox="1">
            <a:spLocks/>
          </p:cNvSpPr>
          <p:nvPr/>
        </p:nvSpPr>
        <p:spPr>
          <a:xfrm>
            <a:off x="0" y="5943600"/>
            <a:ext cx="2743200" cy="914400"/>
          </a:xfrm>
          <a:prstGeom prst="rect">
            <a:avLst/>
          </a:prstGeom>
          <a:solidFill>
            <a:schemeClr val="bg1"/>
          </a:solidFill>
          <a:ln>
            <a:solidFill>
              <a:schemeClr val="tx1"/>
            </a:solidFill>
          </a:ln>
        </p:spPr>
        <p:txBody>
          <a:bodyPr anchor="ctr">
            <a:normAutofit fontScale="77500" lnSpcReduction="20000"/>
          </a:bodyPr>
          <a:lstStyle/>
          <a:p>
            <a:pPr algn="ctr" fontAlgn="auto">
              <a:spcAft>
                <a:spcPts val="0"/>
              </a:spcAft>
              <a:defRPr/>
            </a:pPr>
            <a:r>
              <a:rPr lang="en-US" sz="4400" dirty="0">
                <a:latin typeface="Amazone BT" pitchFamily="66" charset="0"/>
                <a:ea typeface="+mj-ea"/>
                <a:cs typeface="+mj-cs"/>
              </a:rPr>
              <a:t>Niagara Falls</a:t>
            </a:r>
          </a:p>
        </p:txBody>
      </p:sp>
      <p:sp>
        <p:nvSpPr>
          <p:cNvPr id="12" name="Content Placeholder 11"/>
          <p:cNvSpPr>
            <a:spLocks noGrp="1"/>
          </p:cNvSpPr>
          <p:nvPr>
            <p:ph idx="1"/>
          </p:nvPr>
        </p:nvSpPr>
        <p:spPr/>
        <p:txBody>
          <a:bodyPr/>
          <a:lstStyle/>
          <a:p>
            <a:endParaRPr lang="en-US" dirty="0"/>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4" presetClass="exit" presetSubtype="16" fill="hold" nodeType="withEffect">
                                  <p:stCondLst>
                                    <p:cond delay="0"/>
                                  </p:stCondLst>
                                  <p:childTnLst>
                                    <p:animEffect transition="out" filter="box(in)">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5" presetClass="exit" presetSubtype="10" fill="hold" grpId="0" nodeType="clickEffect">
                                  <p:stCondLst>
                                    <p:cond delay="0"/>
                                  </p:stCondLst>
                                  <p:childTnLst>
                                    <p:animEffect transition="out" filter="checkerboard(across)">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7" presetClass="exit" presetSubtype="4" fill="hold" nodeType="withEffect">
                                  <p:stCondLst>
                                    <p:cond delay="0"/>
                                  </p:stCondLst>
                                  <p:childTnLst>
                                    <p:anim calcmode="lin" valueType="num">
                                      <p:cBhvr additive="base">
                                        <p:cTn id="17" dur="1000"/>
                                        <p:tgtEl>
                                          <p:spTgt spid="3076"/>
                                        </p:tgtEl>
                                        <p:attrNameLst>
                                          <p:attrName>ppt_x</p:attrName>
                                        </p:attrNameLst>
                                      </p:cBhvr>
                                      <p:tavLst>
                                        <p:tav tm="0">
                                          <p:val>
                                            <p:strVal val="ppt_x"/>
                                          </p:val>
                                        </p:tav>
                                        <p:tav tm="100000">
                                          <p:val>
                                            <p:strVal val="ppt_x"/>
                                          </p:val>
                                        </p:tav>
                                      </p:tavLst>
                                    </p:anim>
                                    <p:anim calcmode="lin" valueType="num">
                                      <p:cBhvr additive="base">
                                        <p:cTn id="18" dur="1000"/>
                                        <p:tgtEl>
                                          <p:spTgt spid="3076"/>
                                        </p:tgtEl>
                                        <p:attrNameLst>
                                          <p:attrName>ppt_y</p:attrName>
                                        </p:attrNameLst>
                                      </p:cBhvr>
                                      <p:tavLst>
                                        <p:tav tm="0">
                                          <p:val>
                                            <p:strVal val="ppt_y"/>
                                          </p:val>
                                        </p:tav>
                                        <p:tav tm="100000">
                                          <p:val>
                                            <p:strVal val="1+ppt_h/2"/>
                                          </p:val>
                                        </p:tav>
                                      </p:tavLst>
                                    </p:anim>
                                    <p:set>
                                      <p:cBhvr>
                                        <p:cTn id="19" dur="1" fill="hold">
                                          <p:stCondLst>
                                            <p:cond delay="999"/>
                                          </p:stCondLst>
                                        </p:cTn>
                                        <p:tgtEl>
                                          <p:spTgt spid="30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573</Words>
  <Application>Microsoft Office PowerPoint</Application>
  <PresentationFormat>On-screen Show (4:3)</PresentationFormat>
  <Paragraphs>46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TEAM CROSS COUNTRY ROAD TRIP</vt:lpstr>
      <vt:lpstr>Destinations</vt:lpstr>
      <vt:lpstr>Slide 3</vt:lpstr>
      <vt:lpstr>Niagara Falls, New York</vt:lpstr>
      <vt:lpstr>New York City, New York</vt:lpstr>
      <vt:lpstr>New Orleans, Louisiana</vt:lpstr>
      <vt:lpstr>Dallas, Texas</vt:lpstr>
      <vt:lpstr>Santa Fe, New Mexico</vt:lpstr>
      <vt:lpstr>Attractions</vt:lpstr>
      <vt:lpstr>Tocqueville City</vt:lpstr>
      <vt:lpstr>Tocqueville City</vt:lpstr>
      <vt:lpstr>Tocqueville City</vt:lpstr>
      <vt:lpstr>Tocqueville City</vt:lpstr>
      <vt:lpstr>Tocqueville City</vt:lpstr>
      <vt:lpstr>Slide 15</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 CROSS COUNTRY ROAD TRIP</dc:title>
  <dc:creator>mreuss43</dc:creator>
  <cp:lastModifiedBy>nstarzynski</cp:lastModifiedBy>
  <cp:revision>52</cp:revision>
  <dcterms:created xsi:type="dcterms:W3CDTF">2011-02-08T15:20:35Z</dcterms:created>
  <dcterms:modified xsi:type="dcterms:W3CDTF">2011-02-25T14:28:50Z</dcterms:modified>
</cp:coreProperties>
</file>